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7559675" cy="10691800"/>
  <p:embeddedFontLst>
    <p:embeddedFont>
      <p:font typeface="Nunito"/>
      <p:regular r:id="rId23"/>
      <p:bold r:id="rId24"/>
      <p:italic r:id="rId25"/>
      <p:boldItalic r:id="rId26"/>
    </p:embeddedFont>
    <p:embeddedFont>
      <p:font typeface="Maven Pro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28" Type="http://schemas.openxmlformats.org/officeDocument/2006/relationships/font" Target="fonts/MavenPro-bold.fntdata"/><Relationship Id="rId27" Type="http://schemas.openxmlformats.org/officeDocument/2006/relationships/font" Target="fonts/MavenPr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" name="Shape 278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0" name="Shape 330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5" name="Shape 335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1" name="Shape 341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7" name="Shape 347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3" name="Shape 353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9" name="Shape 359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4" name="Shape 364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0" name="Shape 370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6" name="Shape 376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8" name="Shape 288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" name="Shape 293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4" name="Shape 304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" name="Shape 310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" name="Shape 316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idx="1" type="body"/>
          </p:nvPr>
        </p:nvSpPr>
        <p:spPr>
          <a:xfrm>
            <a:off x="755950" y="5078600"/>
            <a:ext cx="6047724" cy="48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3" name="Shape 323"/>
          <p:cNvSpPr/>
          <p:nvPr>
            <p:ph idx="2" type="sldImg"/>
          </p:nvPr>
        </p:nvSpPr>
        <p:spPr>
          <a:xfrm>
            <a:off x="1260175" y="801875"/>
            <a:ext cx="5040024" cy="40094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1" cy="1732548"/>
            <a:chOff x="7343003" y="3409675"/>
            <a:chExt cx="1691421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0"/>
              <a:ext cx="316800" cy="688512"/>
              <a:chOff x="7343003" y="4453710"/>
              <a:chExt cx="316800" cy="688512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7" y="3757688"/>
              <a:ext cx="316800" cy="1384535"/>
              <a:chOff x="8259417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7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7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7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7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2" y="0"/>
            <a:ext cx="3814072" cy="3839102"/>
            <a:chOff x="5043502" y="0"/>
            <a:chExt cx="3814072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8" y="3480727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1" y="2704283"/>
              <a:ext cx="635219" cy="635218"/>
              <a:chOff x="6725724" y="2701259"/>
              <a:chExt cx="1208100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59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59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7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19" y="179237"/>
              <a:ext cx="873164" cy="873002"/>
              <a:chOff x="7754428" y="208724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4"/>
              <a:ext cx="2576999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2" y="460309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8" y="867729"/>
              <a:ext cx="1554222" cy="155422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8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Shape 46"/>
          <p:cNvSpPr txBox="1"/>
          <p:nvPr>
            <p:ph type="ctrTitle"/>
          </p:nvPr>
        </p:nvSpPr>
        <p:spPr>
          <a:xfrm>
            <a:off x="824000" y="1613812"/>
            <a:ext cx="4255500" cy="1872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1" y="4099200"/>
            <a:ext cx="9144035" cy="1044300"/>
            <a:chOff x="51" y="4099200"/>
            <a:chExt cx="9144035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1" y="4309200"/>
              <a:ext cx="231621" cy="834300"/>
              <a:chOff x="2688736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1" cy="1044300"/>
              <a:chOff x="2688736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6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0" y="4309200"/>
              <a:ext cx="231621" cy="834300"/>
              <a:chOff x="2688736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1" cy="624600"/>
              <a:chOff x="2688736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2" y="4099200"/>
              <a:ext cx="231600" cy="1044300"/>
              <a:chOff x="1856752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2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1" y="4518900"/>
              <a:ext cx="231600" cy="624600"/>
              <a:chOff x="2599461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0" y="4099200"/>
              <a:ext cx="231600" cy="1044300"/>
              <a:chOff x="3342170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0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3" y="4309200"/>
              <a:ext cx="231600" cy="834300"/>
              <a:chOff x="4456233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2" y="4309200"/>
              <a:ext cx="231600" cy="834300"/>
              <a:chOff x="5198942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1" y="4309200"/>
              <a:ext cx="231600" cy="834300"/>
              <a:chOff x="5941651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0" y="4309200"/>
              <a:ext cx="231600" cy="834300"/>
              <a:chOff x="6684360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4" y="4518900"/>
              <a:ext cx="231600" cy="624600"/>
              <a:chOff x="7055714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8" y="4309200"/>
              <a:ext cx="231600" cy="834300"/>
              <a:chOff x="8169778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69" y="4309200"/>
              <a:ext cx="231600" cy="834300"/>
              <a:chOff x="7427069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6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6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6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6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2" y="4518900"/>
              <a:ext cx="231600" cy="624600"/>
              <a:chOff x="8541132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7" y="4309200"/>
              <a:ext cx="231600" cy="834300"/>
              <a:chOff x="8912487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Shape 268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Shape 270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type="title"/>
          </p:nvPr>
        </p:nvSpPr>
        <p:spPr>
          <a:xfrm>
            <a:off x="457200" y="205200"/>
            <a:ext cx="82293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rtl="0">
              <a:spcBef>
                <a:spcPts val="0"/>
              </a:spcBef>
              <a:buNone/>
              <a:defRPr sz="1800"/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75" name="Shape 275"/>
          <p:cNvSpPr txBox="1"/>
          <p:nvPr>
            <p:ph idx="1" type="subTitle"/>
          </p:nvPr>
        </p:nvSpPr>
        <p:spPr>
          <a:xfrm>
            <a:off x="457200" y="1203479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rtl="0">
              <a:spcBef>
                <a:spcPts val="0"/>
              </a:spcBef>
              <a:buNone/>
              <a:defRPr sz="1800"/>
            </a:lvl1pPr>
            <a:lvl2pPr indent="0" lvl="1" rtl="0">
              <a:spcBef>
                <a:spcPts val="0"/>
              </a:spcBef>
              <a:buNone/>
              <a:defRPr sz="1800"/>
            </a:lvl2pPr>
            <a:lvl3pPr indent="0" lvl="2" rtl="0">
              <a:spcBef>
                <a:spcPts val="0"/>
              </a:spcBef>
              <a:buNone/>
              <a:defRPr sz="1800"/>
            </a:lvl3pPr>
            <a:lvl4pPr indent="0" lvl="3" rtl="0">
              <a:spcBef>
                <a:spcPts val="0"/>
              </a:spcBef>
              <a:buNone/>
              <a:defRPr sz="1800"/>
            </a:lvl4pPr>
            <a:lvl5pPr indent="0" lvl="4" rtl="0">
              <a:spcBef>
                <a:spcPts val="0"/>
              </a:spcBef>
              <a:buNone/>
              <a:defRPr sz="1800"/>
            </a:lvl5pPr>
            <a:lvl6pPr indent="0" lvl="5" rtl="0">
              <a:spcBef>
                <a:spcPts val="0"/>
              </a:spcBef>
              <a:buNone/>
              <a:defRPr sz="1800"/>
            </a:lvl6pPr>
            <a:lvl7pPr indent="0" lvl="6" rtl="0">
              <a:spcBef>
                <a:spcPts val="0"/>
              </a:spcBef>
              <a:buNone/>
              <a:defRPr sz="1800"/>
            </a:lvl7pPr>
            <a:lvl8pPr indent="0" lvl="7" rtl="0">
              <a:spcBef>
                <a:spcPts val="0"/>
              </a:spcBef>
              <a:buNone/>
              <a:defRPr sz="1800"/>
            </a:lvl8pPr>
            <a:lvl9pPr indent="0" lvl="8" rtl="0">
              <a:spcBef>
                <a:spcPts val="0"/>
              </a:spcBef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8" y="3405"/>
            <a:ext cx="1233214" cy="1384535"/>
            <a:chOff x="146768" y="3405"/>
            <a:chExt cx="1233214" cy="1384535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5"/>
              <a:ext cx="316800" cy="688512"/>
              <a:chOff x="1063183" y="3405"/>
              <a:chExt cx="316800" cy="688512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8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5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5" y="3405"/>
              <a:ext cx="316800" cy="1036523"/>
              <a:chOff x="604975" y="3405"/>
              <a:chExt cx="316800" cy="1036523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5" y="3418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5" y="3429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5" y="3405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8" y="3405"/>
              <a:ext cx="316800" cy="1384535"/>
              <a:chOff x="146768" y="3405"/>
              <a:chExt cx="316800" cy="1384535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8" y="3418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8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8" y="3429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8" y="3405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3" y="2904008"/>
            <a:ext cx="2186147" cy="2239500"/>
            <a:chOff x="6775083" y="2904008"/>
            <a:chExt cx="2186147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3" y="4253708"/>
              <a:ext cx="409500" cy="889800"/>
              <a:chOff x="6775083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3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3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5" y="3354008"/>
              <a:ext cx="409500" cy="1789500"/>
              <a:chOff x="7959515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5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5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5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5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Shape 8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Shape 10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306"/>
            <a:ext cx="2267450" cy="2601689"/>
            <a:chOff x="6790514" y="1306"/>
            <a:chExt cx="2267450" cy="2601689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464" y="1306"/>
              <a:ext cx="1990500" cy="1990200"/>
              <a:chOff x="7067464" y="1306"/>
              <a:chExt cx="1990500" cy="1990200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4"/>
                <a:ext cx="1425647" cy="1425403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5" y="1807996"/>
              <a:ext cx="795000" cy="795000"/>
              <a:chOff x="8207125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2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6"/>
              <a:ext cx="548700" cy="548700"/>
              <a:chOff x="6790514" y="118856"/>
              <a:chExt cx="548700" cy="548700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Shape 13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2" name="Shape 132"/>
          <p:cNvSpPr txBox="1"/>
          <p:nvPr>
            <p:ph idx="1" type="subTitle"/>
          </p:nvPr>
        </p:nvSpPr>
        <p:spPr>
          <a:xfrm>
            <a:off x="1303800" y="2743202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133" name="Shape 133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2" y="3847118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Shape 139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US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Shape 280"/>
          <p:cNvPicPr preferRelativeResize="0"/>
          <p:nvPr/>
        </p:nvPicPr>
        <p:blipFill rotWithShape="1">
          <a:blip r:embed="rId3">
            <a:alphaModFix/>
          </a:blip>
          <a:srcRect b="16774" l="49726" r="584" t="1944"/>
          <a:stretch/>
        </p:blipFill>
        <p:spPr>
          <a:xfrm>
            <a:off x="190800" y="317519"/>
            <a:ext cx="8769599" cy="406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Shape 3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0"/>
            <a:ext cx="3504239" cy="51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Shape 3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0"/>
            <a:ext cx="3504239" cy="51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Shape 3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0"/>
            <a:ext cx="3504239" cy="51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Shape 3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0"/>
            <a:ext cx="3504239" cy="51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Shape 3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0"/>
            <a:ext cx="3504239" cy="51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Shape 3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" y="0"/>
            <a:ext cx="3504239" cy="51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Shape 3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0"/>
            <a:ext cx="3504239" cy="51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/>
        </p:nvSpPr>
        <p:spPr>
          <a:xfrm>
            <a:off x="457200" y="204839"/>
            <a:ext cx="8227799" cy="857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-US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Why HSI?</a:t>
            </a:r>
          </a:p>
        </p:txBody>
      </p:sp>
      <p:sp>
        <p:nvSpPr>
          <p:cNvPr id="356" name="Shape 356"/>
          <p:cNvSpPr/>
          <p:nvPr/>
        </p:nvSpPr>
        <p:spPr>
          <a:xfrm>
            <a:off x="457200" y="1203479"/>
            <a:ext cx="8227799" cy="2981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Noto Sans Symbols"/>
              <a:buChar char="●"/>
            </a:pPr>
            <a:r>
              <a:rPr b="0" i="0" lang="en-US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RGB photographs do not show any difference for a land with or without a certain mineral underneath.</a:t>
            </a: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Noto Sans Symbols"/>
              <a:buChar char="●"/>
            </a:pPr>
            <a:r>
              <a:rPr b="0" i="0" lang="en-US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 these minerals tend to reflect/emit the EM waves differently in other bands of the spectrum.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Gihan\Desktop\APACaug\hackathon\Screenshot (2).png" id="361" name="Shape 361"/>
          <p:cNvPicPr preferRelativeResize="0"/>
          <p:nvPr/>
        </p:nvPicPr>
        <p:blipFill rotWithShape="1">
          <a:blip r:embed="rId3">
            <a:alphaModFix/>
          </a:blip>
          <a:srcRect b="8570" l="4762" r="2538" t="9029"/>
          <a:stretch/>
        </p:blipFill>
        <p:spPr>
          <a:xfrm>
            <a:off x="381000" y="390978"/>
            <a:ext cx="8476341" cy="4238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Shape 366"/>
          <p:cNvPicPr preferRelativeResize="0"/>
          <p:nvPr/>
        </p:nvPicPr>
        <p:blipFill rotWithShape="1">
          <a:blip r:embed="rId3">
            <a:alphaModFix/>
          </a:blip>
          <a:srcRect b="0" l="0" r="71206" t="0"/>
          <a:stretch/>
        </p:blipFill>
        <p:spPr>
          <a:xfrm>
            <a:off x="2194559" y="822959"/>
            <a:ext cx="3589200" cy="3382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Shape 367"/>
          <p:cNvPicPr preferRelativeResize="0"/>
          <p:nvPr/>
        </p:nvPicPr>
        <p:blipFill rotWithShape="1">
          <a:blip r:embed="rId3">
            <a:alphaModFix/>
          </a:blip>
          <a:srcRect b="0" l="90411" r="0" t="0"/>
          <a:stretch/>
        </p:blipFill>
        <p:spPr>
          <a:xfrm>
            <a:off x="5785200" y="822959"/>
            <a:ext cx="1196279" cy="3382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/>
        </p:nvSpPr>
        <p:spPr>
          <a:xfrm>
            <a:off x="457200" y="204839"/>
            <a:ext cx="8227799" cy="85787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-US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Impact</a:t>
            </a:r>
          </a:p>
        </p:txBody>
      </p:sp>
      <p:sp>
        <p:nvSpPr>
          <p:cNvPr id="373" name="Shape 373"/>
          <p:cNvSpPr/>
          <p:nvPr/>
        </p:nvSpPr>
        <p:spPr>
          <a:xfrm>
            <a:off x="457200" y="1203479"/>
            <a:ext cx="8227799" cy="29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-266780" lvl="0" marL="355680" marR="0" rtl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44000"/>
              <a:buFont typeface="Noto Sans Symbols"/>
              <a:buChar char="●"/>
            </a:pPr>
            <a:r>
              <a:rPr b="0" i="0" lang="en-US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Sri Lanka earns 1.2 Billion USD per annum from mining earth resources.</a:t>
            </a:r>
          </a:p>
          <a:p>
            <a:pPr indent="-266780" lvl="0" marL="355680" marR="0" rtl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44000"/>
              <a:buFont typeface="Noto Sans Symbols"/>
              <a:buChar char="●"/>
            </a:pPr>
            <a:r>
              <a:rPr b="0" i="0" lang="en-US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 this is less than 2% of the GDP. 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6780" lvl="0" marL="355680" marR="0" rtl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44000"/>
              <a:buFont typeface="Noto Sans Symbols"/>
              <a:buChar char="●"/>
            </a:pPr>
            <a:r>
              <a:rPr b="0" i="0" lang="en-US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Reliable and cheap prediction WHERE to mine can increase the mining by a several fold.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/>
        </p:nvSpPr>
        <p:spPr>
          <a:xfrm>
            <a:off x="458639" y="1371600"/>
            <a:ext cx="8227799" cy="1554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Shape 285"/>
          <p:cNvPicPr preferRelativeResize="0"/>
          <p:nvPr/>
        </p:nvPicPr>
        <p:blipFill rotWithShape="1">
          <a:blip r:embed="rId3">
            <a:alphaModFix/>
          </a:blip>
          <a:srcRect b="17637" l="629" r="49625" t="2816"/>
          <a:stretch/>
        </p:blipFill>
        <p:spPr>
          <a:xfrm>
            <a:off x="171719" y="415439"/>
            <a:ext cx="8673480" cy="39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Shape 29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320" y="666720"/>
            <a:ext cx="8976239" cy="3731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Shape 29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920" y="563039"/>
            <a:ext cx="8946360" cy="3912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/>
          <p:nvPr/>
        </p:nvSpPr>
        <p:spPr>
          <a:xfrm>
            <a:off x="1005950" y="329500"/>
            <a:ext cx="7358400" cy="12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 sz="7200">
                <a:latin typeface="Courier New"/>
                <a:ea typeface="Courier New"/>
                <a:cs typeface="Courier New"/>
                <a:sym typeface="Courier New"/>
              </a:rPr>
              <a:t>EXPERT MINER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4338100" y="2526000"/>
            <a:ext cx="4026300" cy="19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 sz="1800" u="sng"/>
              <a:t>Team biteCode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/>
              <a:t>Gihan Chanaka Jayatilaka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/>
              <a:t>Harshana Sumedha Weligampola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/>
              <a:t>Suren Sritharan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/>
          <p:nvPr/>
        </p:nvSpPr>
        <p:spPr>
          <a:xfrm>
            <a:off x="522360" y="1371600"/>
            <a:ext cx="8227799" cy="1703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-US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DISCOVERING EARTH RESOURCES IN SRI LANKA USING 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-US" sz="3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HYPERSPECTRAL IMAGERY (HSI)</a:t>
            </a:r>
          </a:p>
        </p:txBody>
      </p:sp>
      <p:sp>
        <p:nvSpPr>
          <p:cNvPr id="307" name="Shape 307"/>
          <p:cNvSpPr/>
          <p:nvPr/>
        </p:nvSpPr>
        <p:spPr>
          <a:xfrm>
            <a:off x="2895480" y="3628080"/>
            <a:ext cx="556164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 : To pinpoint the earth resource locations in the country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Shape 3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6575" y="1175700"/>
            <a:ext cx="8555100" cy="25953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/>
          <p:nvPr/>
        </p:nvSpPr>
        <p:spPr>
          <a:xfrm>
            <a:off x="326570" y="347275"/>
            <a:ext cx="83691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en-US" sz="3200"/>
              <a:t>The Electromagnetic Spectrum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Shape 318"/>
          <p:cNvPicPr preferRelativeResize="0"/>
          <p:nvPr/>
        </p:nvPicPr>
        <p:blipFill rotWithShape="1">
          <a:blip r:embed="rId3">
            <a:alphaModFix/>
          </a:blip>
          <a:srcRect b="0" l="41540" r="45835" t="16058"/>
          <a:stretch/>
        </p:blipFill>
        <p:spPr>
          <a:xfrm>
            <a:off x="3880500" y="1592475"/>
            <a:ext cx="1080000" cy="2178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Shape 319"/>
          <p:cNvSpPr/>
          <p:nvPr/>
        </p:nvSpPr>
        <p:spPr>
          <a:xfrm>
            <a:off x="3306239" y="3772080"/>
            <a:ext cx="3122999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colour bands</a:t>
            </a:r>
          </a:p>
        </p:txBody>
      </p:sp>
      <p:sp>
        <p:nvSpPr>
          <p:cNvPr id="320" name="Shape 320"/>
          <p:cNvSpPr txBox="1"/>
          <p:nvPr/>
        </p:nvSpPr>
        <p:spPr>
          <a:xfrm>
            <a:off x="292875" y="237950"/>
            <a:ext cx="4374600" cy="8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/>
              <a:t>Normal RGB Cameras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Shape 325"/>
          <p:cNvPicPr preferRelativeResize="0"/>
          <p:nvPr/>
        </p:nvPicPr>
        <p:blipFill rotWithShape="1">
          <a:blip r:embed="rId3">
            <a:alphaModFix/>
          </a:blip>
          <a:srcRect b="0" l="38934" r="34362" t="0"/>
          <a:stretch/>
        </p:blipFill>
        <p:spPr>
          <a:xfrm>
            <a:off x="3367080" y="969840"/>
            <a:ext cx="2284920" cy="2595599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Shape 326"/>
          <p:cNvSpPr/>
          <p:nvPr/>
        </p:nvSpPr>
        <p:spPr>
          <a:xfrm>
            <a:off x="2878559" y="3740039"/>
            <a:ext cx="3427919" cy="577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103 colour bands</a:t>
            </a:r>
          </a:p>
        </p:txBody>
      </p:sp>
      <p:sp>
        <p:nvSpPr>
          <p:cNvPr id="327" name="Shape 327"/>
          <p:cNvSpPr txBox="1"/>
          <p:nvPr/>
        </p:nvSpPr>
        <p:spPr>
          <a:xfrm>
            <a:off x="292875" y="237950"/>
            <a:ext cx="4374600" cy="8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/>
              <a:t>Hyperspectral</a:t>
            </a:r>
            <a:r>
              <a:rPr lang="en-US" sz="2400"/>
              <a:t> Cameras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